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870653-44E2-487C-8480-19AD467EBDD0}">
  <a:tblStyle styleId="{48870653-44E2-487C-8480-19AD467EBD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8b82e60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8b82e60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28b82e6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28b82e6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28b82e6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28b82e6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2a840a4a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2a840a4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28b82e60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a28b82e60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e5d4188e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e5d4188e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28b82e6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28b82e6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216f9c19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216f9c19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2a840a4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2a840a4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2a840a4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2a840a4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28b82e60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28b82e60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Original length is 37. With author it is 84.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e5d4188e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e5d4188e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28b82e60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28b82e60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e51d605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e51d605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e5d4188e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e5d4188e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216f9c1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216f9c1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216f9c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216f9c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f1360ad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f1360ad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216f9c1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216f9c1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28b82e60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28b82e60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28b82e60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28b82e60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a840a4a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a840a4a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it Bild (Schloss)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033831" y="458895"/>
            <a:ext cx="5479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033831" y="809814"/>
            <a:ext cx="5479200" cy="2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>
                <a:solidFill>
                  <a:srgbClr val="003056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41149" l="0" r="0" t="13455"/>
          <a:stretch/>
        </p:blipFill>
        <p:spPr>
          <a:xfrm>
            <a:off x="0" y="1633125"/>
            <a:ext cx="9142519" cy="276686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40525" y="4734725"/>
            <a:ext cx="3056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06.12.2023</a:t>
            </a:r>
            <a:endParaRPr sz="9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it Bild (individuell)">
  <p:cSld name="Titelfolie mit Bild (individuell)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1033831" y="458895"/>
            <a:ext cx="5479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5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1033831" y="809814"/>
            <a:ext cx="5479200" cy="2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>
                <a:solidFill>
                  <a:srgbClr val="003056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1033831" y="1633125"/>
            <a:ext cx="7072158" cy="2766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ohne Bild/Abschnittstitel">
  <p:cSld name="Titelfolie ohne Bild/Abschnittstite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685013" y="2034443"/>
            <a:ext cx="7773976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373333" y="2676800"/>
            <a:ext cx="6397334" cy="2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>
                <a:solidFill>
                  <a:srgbClr val="003056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940525" y="4734725"/>
            <a:ext cx="3056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06.12.2023</a:t>
            </a:r>
            <a:endParaRPr sz="9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n beliebiger Inhal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033825" y="1166563"/>
            <a:ext cx="7072200" cy="3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/>
            </a:lvl1pPr>
            <a:lvl2pPr indent="-31115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–"/>
              <a:defRPr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/>
            </a:lvl3pPr>
            <a:lvl4pPr indent="-311150" lvl="3" marL="18288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–"/>
              <a:defRPr/>
            </a:lvl4pPr>
            <a:lvl5pPr indent="-311150" lvl="4" marL="22860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»"/>
              <a:defRPr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Beliebige Inhalte (1:1) mit Überschrift (1:1)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1033825" y="458897"/>
            <a:ext cx="484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033831" y="1633126"/>
            <a:ext cx="3360625" cy="269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None/>
              <a:defRPr b="1"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1033831" y="1910611"/>
            <a:ext cx="3360625" cy="2483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Char char="–"/>
              <a:defRPr sz="15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4748064" y="1633126"/>
            <a:ext cx="3360625" cy="2697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None/>
              <a:defRPr b="1" sz="13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8"/>
          <p:cNvSpPr txBox="1"/>
          <p:nvPr>
            <p:ph idx="4" type="body"/>
          </p:nvPr>
        </p:nvSpPr>
        <p:spPr>
          <a:xfrm>
            <a:off x="4748064" y="1910020"/>
            <a:ext cx="3360625" cy="2483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Char char="–"/>
              <a:defRPr sz="15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und Bild (1:1)">
  <p:cSld name="Text und Bild (1:1)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1033825" y="458897"/>
            <a:ext cx="484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1033831" y="1633125"/>
            <a:ext cx="3360625" cy="276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Char char="–"/>
              <a:defRPr sz="15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»"/>
              <a:defRPr sz="12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9"/>
          <p:cNvSpPr/>
          <p:nvPr>
            <p:ph idx="2" type="pic"/>
          </p:nvPr>
        </p:nvSpPr>
        <p:spPr>
          <a:xfrm>
            <a:off x="4748064" y="1633125"/>
            <a:ext cx="3360625" cy="2766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und Bild (asymmetrisch)">
  <p:cSld name="Text und Bild (asymmetrisch)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1033825" y="458897"/>
            <a:ext cx="484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1033831" y="1633125"/>
            <a:ext cx="4669784" cy="276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Char char="–"/>
              <a:defRPr sz="1500"/>
            </a:lvl2pPr>
            <a:lvl3pPr indent="-311150" lvl="2" marL="137160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Char char="•"/>
              <a:defRPr sz="13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Char char="»"/>
              <a:defRPr sz="1200"/>
            </a:lvl5pPr>
            <a:lvl6pPr indent="-3111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/>
          <p:nvPr>
            <p:ph idx="2" type="pic"/>
          </p:nvPr>
        </p:nvSpPr>
        <p:spPr>
          <a:xfrm>
            <a:off x="6060091" y="1633125"/>
            <a:ext cx="2051466" cy="2766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33825" y="458897"/>
            <a:ext cx="4842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2200"/>
              <a:buFont typeface="Calibri"/>
              <a:buNone/>
              <a:defRPr b="1" i="0" sz="2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33825" y="1155814"/>
            <a:ext cx="70722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003056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003056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061362" y="4734713"/>
            <a:ext cx="1054460" cy="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23645" l="10242" r="10442" t="18477"/>
          <a:stretch/>
        </p:blipFill>
        <p:spPr>
          <a:xfrm>
            <a:off x="6757387" y="364440"/>
            <a:ext cx="1513308" cy="4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40525" y="4556525"/>
            <a:ext cx="42525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Team 1: Nosova E</a:t>
            </a:r>
            <a:r>
              <a:rPr lang="en" sz="9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., Samaniego M., Sharei N., Ament J., Bisliouk A. &amp; Kranz J.</a:t>
            </a:r>
            <a:endParaRPr sz="9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40525" y="4734725"/>
            <a:ext cx="30561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06.12.2023</a:t>
            </a:r>
            <a:endParaRPr sz="9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0" Type="http://schemas.openxmlformats.org/officeDocument/2006/relationships/image" Target="../media/image35.jpg"/><Relationship Id="rId9" Type="http://schemas.openxmlformats.org/officeDocument/2006/relationships/image" Target="../media/image20.jp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17.jpg"/><Relationship Id="rId5" Type="http://schemas.openxmlformats.org/officeDocument/2006/relationships/image" Target="../media/image35.jpg"/><Relationship Id="rId6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tasets/maharshipandya/-spotify-tracks-datas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10" Type="http://schemas.openxmlformats.org/officeDocument/2006/relationships/image" Target="../media/image17.jp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ctrTitle"/>
          </p:nvPr>
        </p:nvSpPr>
        <p:spPr>
          <a:xfrm>
            <a:off x="1033831" y="458895"/>
            <a:ext cx="5479200" cy="3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Genre Prediction</a:t>
            </a:r>
            <a:endParaRPr/>
          </a:p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1033831" y="809814"/>
            <a:ext cx="5479200" cy="2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Data Mining I Project</a:t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123" y="1238213"/>
            <a:ext cx="4779754" cy="31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1033825" y="458900"/>
            <a:ext cx="5688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hierarchical clustering for grouping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0" y="903350"/>
            <a:ext cx="5765826" cy="35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4613375" y="3772075"/>
            <a:ext cx="213900" cy="579300"/>
          </a:xfrm>
          <a:prstGeom prst="rect">
            <a:avLst/>
          </a:prstGeom>
          <a:noFill/>
          <a:ln cap="flat" cmpd="sng" w="28575">
            <a:solidFill>
              <a:srgbClr val="042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1842" l="67406" r="28391" t="80737"/>
          <a:stretch/>
        </p:blipFill>
        <p:spPr>
          <a:xfrm>
            <a:off x="7220000" y="1571475"/>
            <a:ext cx="860050" cy="21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0"/>
          <p:cNvCxnSpPr/>
          <p:nvPr/>
        </p:nvCxnSpPr>
        <p:spPr>
          <a:xfrm flipH="1" rot="10800000">
            <a:off x="4889225" y="2834300"/>
            <a:ext cx="2041200" cy="896400"/>
          </a:xfrm>
          <a:prstGeom prst="straightConnector1">
            <a:avLst/>
          </a:prstGeom>
          <a:noFill/>
          <a:ln cap="flat" cmpd="sng" w="9525">
            <a:solidFill>
              <a:srgbClr val="042F5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1033825" y="4563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 flipH="1" rot="10800000">
            <a:off x="4301625" y="2325300"/>
            <a:ext cx="4935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25" y="1079775"/>
            <a:ext cx="3272100" cy="2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825" y="1099375"/>
            <a:ext cx="3272100" cy="252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575" y="1740777"/>
            <a:ext cx="3336600" cy="1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3850" y="1740772"/>
            <a:ext cx="3272101" cy="124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65" name="Google Shape;265;p31"/>
          <p:cNvPicPr preferRelativeResize="0"/>
          <p:nvPr/>
        </p:nvPicPr>
        <p:blipFill rotWithShape="1">
          <a:blip r:embed="rId7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procedure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1304575" y="1916250"/>
            <a:ext cx="9042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2438549" y="1888350"/>
            <a:ext cx="1036800" cy="92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Splitting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748782" y="1888350"/>
            <a:ext cx="1036800" cy="9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5059026" y="1888350"/>
            <a:ext cx="1036800" cy="9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 Search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6369279" y="1888350"/>
            <a:ext cx="1036800" cy="9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32"/>
          <p:cNvCxnSpPr>
            <a:stCxn id="272" idx="3"/>
            <a:endCxn id="273" idx="1"/>
          </p:cNvCxnSpPr>
          <p:nvPr/>
        </p:nvCxnSpPr>
        <p:spPr>
          <a:xfrm>
            <a:off x="3475349" y="2350050"/>
            <a:ext cx="2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2"/>
          <p:cNvCxnSpPr>
            <a:stCxn id="273" idx="3"/>
            <a:endCxn id="274" idx="1"/>
          </p:cNvCxnSpPr>
          <p:nvPr/>
        </p:nvCxnSpPr>
        <p:spPr>
          <a:xfrm>
            <a:off x="4785582" y="2350050"/>
            <a:ext cx="2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2"/>
          <p:cNvCxnSpPr/>
          <p:nvPr/>
        </p:nvCxnSpPr>
        <p:spPr>
          <a:xfrm>
            <a:off x="6095791" y="2350050"/>
            <a:ext cx="2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2"/>
          <p:cNvSpPr txBox="1"/>
          <p:nvPr/>
        </p:nvSpPr>
        <p:spPr>
          <a:xfrm>
            <a:off x="1128325" y="1888350"/>
            <a:ext cx="1036800" cy="92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Feature Generation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2"/>
          <p:cNvCxnSpPr/>
          <p:nvPr/>
        </p:nvCxnSpPr>
        <p:spPr>
          <a:xfrm>
            <a:off x="2165243" y="2388125"/>
            <a:ext cx="2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Generation - TFIDF</a:t>
            </a:r>
            <a:endParaRPr/>
          </a:p>
        </p:txBody>
      </p:sp>
      <p:graphicFrame>
        <p:nvGraphicFramePr>
          <p:cNvPr id="290" name="Google Shape;290;p33"/>
          <p:cNvGraphicFramePr/>
          <p:nvPr/>
        </p:nvGraphicFramePr>
        <p:xfrm>
          <a:off x="2669575" y="167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{48870653-44E2-487C-8480-19AD467EBDD0}</a:tableStyleId>
              </a:tblPr>
              <a:tblGrid>
                <a:gridCol w="1902425"/>
                <a:gridCol w="1902425"/>
              </a:tblGrid>
              <a:tr h="4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Feature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Score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0.003832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0.002628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pritam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0.002394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wolfgang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0.001895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zimmer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0.001449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1" name="Google Shape;291;p33"/>
          <p:cNvSpPr txBox="1"/>
          <p:nvPr/>
        </p:nvSpPr>
        <p:spPr>
          <a:xfrm>
            <a:off x="2643300" y="1126100"/>
            <a:ext cx="3857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Top 5 generated features from artists</a:t>
            </a:r>
            <a:endParaRPr b="1"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3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Approaches</a:t>
            </a:r>
            <a:endParaRPr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1089425" y="1207038"/>
            <a:ext cx="7072200" cy="3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                      </a:t>
            </a:r>
            <a:endParaRPr/>
          </a:p>
          <a:p>
            <a:pPr indent="457200" lvl="0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900" y="3420797"/>
            <a:ext cx="292225" cy="28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4">
            <a:alphaModFix/>
          </a:blip>
          <a:srcRect b="-3625" l="-3636" r="-3625" t="-3636"/>
          <a:stretch/>
        </p:blipFill>
        <p:spPr>
          <a:xfrm>
            <a:off x="2368350" y="2517527"/>
            <a:ext cx="292225" cy="29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3888" y="1614932"/>
            <a:ext cx="292225" cy="2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6125" y="2106179"/>
            <a:ext cx="292225" cy="21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5902" y="2949899"/>
            <a:ext cx="331997" cy="3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2671188" y="2435863"/>
            <a:ext cx="1466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2076125" y="1538888"/>
            <a:ext cx="1466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2412750" y="1957850"/>
            <a:ext cx="1983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Naive Bayes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1325688" y="1091425"/>
            <a:ext cx="1793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Base Model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142600" y="3349075"/>
            <a:ext cx="21678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2853450" y="2874625"/>
            <a:ext cx="1466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0488" y="1207050"/>
            <a:ext cx="292225" cy="2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17" name="Google Shape;317;p34"/>
          <p:cNvPicPr preferRelativeResize="0"/>
          <p:nvPr/>
        </p:nvPicPr>
        <p:blipFill rotWithShape="1">
          <a:blip r:embed="rId9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Baselines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2268175" y="2093650"/>
            <a:ext cx="1461900" cy="42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Majority class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4881750" y="2075950"/>
            <a:ext cx="14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Rule-based</a:t>
            </a:r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025" y="1328762"/>
            <a:ext cx="792288" cy="7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850" y="1189250"/>
            <a:ext cx="931800" cy="9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4435175" y="2696450"/>
            <a:ext cx="2978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f ‘energy’ &gt; 0.75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	return ‘techno’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elif ‘valence’ &lt; 0.6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	return ‘sleep’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056"/>
                </a:solidFill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endParaRPr sz="1500">
              <a:solidFill>
                <a:srgbClr val="00305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5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</a:t>
            </a:r>
            <a:endParaRPr/>
          </a:p>
        </p:txBody>
      </p:sp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6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865" y="832100"/>
            <a:ext cx="5650260" cy="375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348" name="Google Shape;348;p37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895000" y="4490000"/>
            <a:ext cx="3127500" cy="51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575" y="151725"/>
            <a:ext cx="4578201" cy="50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by genre</a:t>
            </a:r>
            <a:endParaRPr/>
          </a:p>
        </p:txBody>
      </p:sp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8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750" y="1005700"/>
            <a:ext cx="4212500" cy="3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572"/>
            <a:ext cx="8839204" cy="26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4" y="1222775"/>
            <a:ext cx="9449414" cy="2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9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9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1033825" y="1166563"/>
            <a:ext cx="7072200" cy="3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1. </a:t>
            </a:r>
            <a:r>
              <a:rPr lang="en" sz="2300"/>
              <a:t>Data Exploration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2.</a:t>
            </a:r>
            <a:r>
              <a:rPr lang="en" sz="2300"/>
              <a:t> Preprocessing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3.</a:t>
            </a:r>
            <a:r>
              <a:rPr lang="en" sz="2300"/>
              <a:t> Machine Learning Methods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4.</a:t>
            </a:r>
            <a:r>
              <a:rPr lang="en" sz="2300"/>
              <a:t> Results</a:t>
            </a:r>
            <a:endParaRPr sz="2300"/>
          </a:p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6441225" y="273350"/>
            <a:ext cx="2521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50" y="832100"/>
            <a:ext cx="4922050" cy="36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638055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 txBox="1"/>
          <p:nvPr>
            <p:ph type="title"/>
          </p:nvPr>
        </p:nvSpPr>
        <p:spPr>
          <a:xfrm>
            <a:off x="8053125" y="832100"/>
            <a:ext cx="10545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Data Exploration</a:t>
            </a:r>
            <a:endParaRPr b="0" sz="1100"/>
          </a:p>
        </p:txBody>
      </p:sp>
      <p:sp>
        <p:nvSpPr>
          <p:cNvPr id="386" name="Google Shape;386;p40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Results</a:t>
            </a:r>
            <a:endParaRPr b="0" sz="1100"/>
          </a:p>
        </p:txBody>
      </p:sp>
      <p:pic>
        <p:nvPicPr>
          <p:cNvPr id="388" name="Google Shape;3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9325" y="104630"/>
            <a:ext cx="795899" cy="79589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0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Machine Learning Methods</a:t>
            </a:r>
            <a:endParaRPr b="0" sz="1100"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Further Work</a:t>
            </a:r>
            <a:endParaRPr/>
          </a:p>
        </p:txBody>
      </p:sp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1033825" y="1166563"/>
            <a:ext cx="7072200" cy="3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performance when compared to the baseline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Incorrect/questionable assignment of genres in our original data set, could have made an impact on our model. (e.g. Hans Zimmer        German Music)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Future Work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Multilabel 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Extract more feature data (e.g. lyrics)</a:t>
            </a:r>
            <a:endParaRPr/>
          </a:p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1"/>
          <p:cNvSpPr txBox="1"/>
          <p:nvPr>
            <p:ph type="title"/>
          </p:nvPr>
        </p:nvSpPr>
        <p:spPr>
          <a:xfrm>
            <a:off x="8000025" y="861788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Results</a:t>
            </a:r>
            <a:endParaRPr b="0" sz="1100"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325" y="104630"/>
            <a:ext cx="795899" cy="79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1033825" y="1166563"/>
            <a:ext cx="7072200" cy="3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https://www.kaggle.com/datasets/maharshipandya/-spotify-tracks-dataset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2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3"/>
          <p:cNvCxnSpPr/>
          <p:nvPr/>
        </p:nvCxnSpPr>
        <p:spPr>
          <a:xfrm>
            <a:off x="2884663" y="2084188"/>
            <a:ext cx="53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23"/>
          <p:cNvCxnSpPr/>
          <p:nvPr/>
        </p:nvCxnSpPr>
        <p:spPr>
          <a:xfrm flipH="1" rot="10800000">
            <a:off x="5408375" y="2067425"/>
            <a:ext cx="5946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23"/>
          <p:cNvSpPr/>
          <p:nvPr/>
        </p:nvSpPr>
        <p:spPr>
          <a:xfrm rot="10800000">
            <a:off x="3667188" y="1426663"/>
            <a:ext cx="1420250" cy="1315025"/>
          </a:xfrm>
          <a:prstGeom prst="flowChartManualOperation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4005063" y="1843725"/>
            <a:ext cx="813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6071450" y="1880750"/>
            <a:ext cx="12231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Song Genre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/>
          <p:nvPr/>
        </p:nvSpPr>
        <p:spPr>
          <a:xfrm>
            <a:off x="1586350" y="1919338"/>
            <a:ext cx="1160100" cy="329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Song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1103938" y="3336275"/>
            <a:ext cx="68529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Generate a model that can accurately predict the genre of a song given certain attributes about the track.</a:t>
            </a:r>
            <a:endParaRPr i="1"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grpSp>
        <p:nvGrpSpPr>
          <p:cNvPr id="122" name="Google Shape;122;p23"/>
          <p:cNvGrpSpPr/>
          <p:nvPr/>
        </p:nvGrpSpPr>
        <p:grpSpPr>
          <a:xfrm>
            <a:off x="3436470" y="1251486"/>
            <a:ext cx="1951127" cy="1631740"/>
            <a:chOff x="3267300" y="-3448"/>
            <a:chExt cx="1973227" cy="1594586"/>
          </a:xfrm>
        </p:grpSpPr>
        <p:sp>
          <p:nvSpPr>
            <p:cNvPr id="123" name="Google Shape;123;p23"/>
            <p:cNvSpPr/>
            <p:nvPr/>
          </p:nvSpPr>
          <p:spPr>
            <a:xfrm>
              <a:off x="3267300" y="103438"/>
              <a:ext cx="1891200" cy="1487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23"/>
            <p:cNvGrpSpPr/>
            <p:nvPr/>
          </p:nvGrpSpPr>
          <p:grpSpPr>
            <a:xfrm>
              <a:off x="3349395" y="-3448"/>
              <a:ext cx="1891132" cy="1521816"/>
              <a:chOff x="4030713" y="474459"/>
              <a:chExt cx="2452512" cy="1973565"/>
            </a:xfrm>
          </p:grpSpPr>
          <p:pic>
            <p:nvPicPr>
              <p:cNvPr id="125" name="Google Shape;125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30713" y="689132"/>
                <a:ext cx="292225" cy="284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23"/>
              <p:cNvSpPr txBox="1"/>
              <p:nvPr/>
            </p:nvSpPr>
            <p:spPr>
              <a:xfrm>
                <a:off x="4333541" y="474459"/>
                <a:ext cx="14661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305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KNN</a:t>
                </a:r>
                <a:endParaRPr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" name="Google Shape;127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030725" y="1043404"/>
                <a:ext cx="292225" cy="2172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23"/>
              <p:cNvSpPr txBox="1"/>
              <p:nvPr/>
            </p:nvSpPr>
            <p:spPr>
              <a:xfrm>
                <a:off x="4336819" y="862235"/>
                <a:ext cx="19830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305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Naive Bayes</a:t>
                </a:r>
                <a:endParaRPr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" name="Google Shape;129;p23"/>
              <p:cNvPicPr preferRelativeResize="0"/>
              <p:nvPr/>
            </p:nvPicPr>
            <p:blipFill rotWithShape="1">
              <a:blip r:embed="rId5">
                <a:alphaModFix/>
              </a:blip>
              <a:srcRect b="-3625" l="-3636" r="-3625" t="-3636"/>
              <a:stretch/>
            </p:blipFill>
            <p:spPr>
              <a:xfrm>
                <a:off x="4030725" y="1353152"/>
                <a:ext cx="292225" cy="2985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" name="Google Shape;130;p23"/>
              <p:cNvSpPr txBox="1"/>
              <p:nvPr/>
            </p:nvSpPr>
            <p:spPr>
              <a:xfrm>
                <a:off x="4333563" y="1214030"/>
                <a:ext cx="14661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305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SVM</a:t>
                </a:r>
                <a:endParaRPr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1" name="Google Shape;131;p23"/>
              <p:cNvPicPr preferRelativeResize="0"/>
              <p:nvPr/>
            </p:nvPicPr>
            <p:blipFill rotWithShape="1">
              <a:blip r:embed="rId6">
                <a:alphaModFix/>
              </a:blip>
              <a:srcRect b="-13623" l="0" r="-13610" t="0"/>
              <a:stretch/>
            </p:blipFill>
            <p:spPr>
              <a:xfrm>
                <a:off x="4030727" y="2110924"/>
                <a:ext cx="331997" cy="337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3"/>
              <p:cNvSpPr txBox="1"/>
              <p:nvPr/>
            </p:nvSpPr>
            <p:spPr>
              <a:xfrm>
                <a:off x="4358276" y="2035640"/>
                <a:ext cx="1940100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305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Decision Tree</a:t>
                </a:r>
                <a:endParaRPr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3" name="Google Shape;133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030725" y="1739686"/>
                <a:ext cx="292225" cy="2832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Google Shape;134;p23"/>
              <p:cNvSpPr txBox="1"/>
              <p:nvPr/>
            </p:nvSpPr>
            <p:spPr>
              <a:xfrm>
                <a:off x="4315425" y="1630325"/>
                <a:ext cx="21678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305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Random Forest</a:t>
                </a:r>
                <a:endParaRPr sz="1800">
                  <a:solidFill>
                    <a:srgbClr val="00305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8053125" y="832100"/>
            <a:ext cx="10545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Data Exploration</a:t>
            </a:r>
            <a:endParaRPr b="0"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144" name="Google Shape;144;p24"/>
          <p:cNvGrpSpPr/>
          <p:nvPr/>
        </p:nvGrpSpPr>
        <p:grpSpPr>
          <a:xfrm>
            <a:off x="2503575" y="832088"/>
            <a:ext cx="3307026" cy="3689813"/>
            <a:chOff x="293300" y="897888"/>
            <a:chExt cx="3307026" cy="3689813"/>
          </a:xfrm>
        </p:grpSpPr>
        <p:sp>
          <p:nvSpPr>
            <p:cNvPr id="145" name="Google Shape;145;p24"/>
            <p:cNvSpPr txBox="1"/>
            <p:nvPr/>
          </p:nvSpPr>
          <p:spPr>
            <a:xfrm rot="-5400000">
              <a:off x="63500" y="2542200"/>
              <a:ext cx="781500" cy="3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Features</a:t>
              </a:r>
              <a:endParaRPr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3825" y="897888"/>
              <a:ext cx="2566501" cy="351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4"/>
            <p:cNvSpPr/>
            <p:nvPr/>
          </p:nvSpPr>
          <p:spPr>
            <a:xfrm>
              <a:off x="1028175" y="1117300"/>
              <a:ext cx="966900" cy="3090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028175" y="4226425"/>
              <a:ext cx="966900" cy="1659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 rot="-5400000">
              <a:off x="178700" y="4163650"/>
              <a:ext cx="5511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665875" y="1183200"/>
              <a:ext cx="259200" cy="2979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685863" y="4229200"/>
              <a:ext cx="259200" cy="165900"/>
            </a:xfrm>
            <a:prstGeom prst="leftBrace">
              <a:avLst>
                <a:gd fmla="val 50000" name="adj1"/>
                <a:gd fmla="val 55635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24"/>
          <p:cNvSpPr txBox="1"/>
          <p:nvPr/>
        </p:nvSpPr>
        <p:spPr>
          <a:xfrm>
            <a:off x="6039650" y="1965150"/>
            <a:ext cx="16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114k</a:t>
            </a: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songs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00" y="2798000"/>
            <a:ext cx="475651" cy="4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5985800" y="3202800"/>
            <a:ext cx="18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114</a:t>
            </a: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genres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524925" y="1526550"/>
            <a:ext cx="17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features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311" y="1027200"/>
            <a:ext cx="560876" cy="56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663" y="1282696"/>
            <a:ext cx="705917" cy="7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609938" y="3273650"/>
            <a:ext cx="17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string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494800" y="2542138"/>
            <a:ext cx="17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categorical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50738" y="41217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continuous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975" y="2942350"/>
            <a:ext cx="419260" cy="4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063700" y="2944000"/>
            <a:ext cx="416375" cy="4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1800" y="2011300"/>
            <a:ext cx="705900" cy="7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323" y="3728375"/>
            <a:ext cx="475651" cy="4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8053125" y="832100"/>
            <a:ext cx="10545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Data Exploration</a:t>
            </a:r>
            <a:endParaRPr b="0"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2"/>
                </a:solidFill>
              </a:rPr>
              <a:t>Correlation analysis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975" y="970700"/>
            <a:ext cx="3884049" cy="34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325" y="104625"/>
            <a:ext cx="795899" cy="7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8053125" y="832100"/>
            <a:ext cx="1054500" cy="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Data Exploration</a:t>
            </a:r>
            <a:endParaRPr b="0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51225" y="6584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Duplicates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38" y="1956862"/>
            <a:ext cx="6873076" cy="12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669175" y="1273925"/>
            <a:ext cx="7252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16.000 songs in the dataset have multiple genres (</a:t>
            </a:r>
            <a:r>
              <a:rPr b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21.3%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of the dataset)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Duplicates</a:t>
            </a:r>
            <a:endParaRPr b="0" sz="1800"/>
          </a:p>
        </p:txBody>
      </p:sp>
      <p:sp>
        <p:nvSpPr>
          <p:cNvPr id="195" name="Google Shape;195;p27"/>
          <p:cNvSpPr txBox="1"/>
          <p:nvPr/>
        </p:nvSpPr>
        <p:spPr>
          <a:xfrm>
            <a:off x="1510563" y="28900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Random selection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4510575" y="2890075"/>
            <a:ext cx="263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Similarity-based selection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25" y="1972225"/>
            <a:ext cx="972325" cy="9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950" y="2082550"/>
            <a:ext cx="751675" cy="7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613137" y="1118525"/>
            <a:ext cx="31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 Solutions implemented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5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Similarity-based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00" y="435175"/>
            <a:ext cx="420650" cy="4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789550" y="855788"/>
            <a:ext cx="47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: Mr. Brightside = [</a:t>
            </a:r>
            <a:r>
              <a:rPr i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rock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alt-rock</a:t>
            </a:r>
            <a:r>
              <a:rPr lang="en" sz="18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2935200" y="2318975"/>
            <a:ext cx="21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Song 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= [0.3  0.7  0.9  0.1 …]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2935200" y="1375988"/>
            <a:ext cx="33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Rock 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= [0.2  0.8  1  0.15 …]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2935200" y="1776200"/>
            <a:ext cx="35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Alt-rock 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= [0.4  0.5  0.6  0.2 …]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2935200" y="2635100"/>
            <a:ext cx="30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Distance rock 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= 0.35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34097" l="0" r="0" t="0"/>
          <a:stretch/>
        </p:blipFill>
        <p:spPr>
          <a:xfrm>
            <a:off x="976150" y="1376000"/>
            <a:ext cx="1087600" cy="75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151" y="2135275"/>
            <a:ext cx="1019775" cy="10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2935200" y="293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Distance alt-rock </a:t>
            </a: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= 0.7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246" y="3161200"/>
            <a:ext cx="1087600" cy="1272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2989450" y="3720650"/>
            <a:ext cx="22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Mr. Brightside = rock</a:t>
            </a:r>
            <a:endParaRPr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2927500" y="2697500"/>
            <a:ext cx="1612500" cy="2850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7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1033825" y="458897"/>
            <a:ext cx="4842000" cy="3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the Label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300" y="896825"/>
            <a:ext cx="3290650" cy="35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781250" y="1023700"/>
            <a:ext cx="30900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200"/>
              <a:buFont typeface="Calibri"/>
              <a:buChar char="●"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114 labels make it hard to visualize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7061362" y="4734713"/>
            <a:ext cx="1054500" cy="1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781250" y="1591725"/>
            <a:ext cx="3090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200"/>
              <a:buFont typeface="Calibri"/>
              <a:buChar char="●"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Some genres are very similar to </a:t>
            </a: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each other 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693700" y="3601125"/>
            <a:ext cx="2234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→ We can form groups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884000" y="2391828"/>
            <a:ext cx="24504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For instance: </a:t>
            </a:r>
            <a:endParaRPr b="1"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Techno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Minimal Techno</a:t>
            </a:r>
            <a:endParaRPr sz="16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3056"/>
                </a:solidFill>
                <a:latin typeface="Calibri"/>
                <a:ea typeface="Calibri"/>
                <a:cs typeface="Calibri"/>
                <a:sym typeface="Calibri"/>
              </a:rPr>
              <a:t>Detroit Techno</a:t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593200" y="209800"/>
            <a:ext cx="24477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0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8129325" y="832100"/>
            <a:ext cx="1054500" cy="2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Preprocessing</a:t>
            </a:r>
            <a:endParaRPr b="0" sz="1100"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b="11308" l="0" r="0" t="0"/>
          <a:stretch/>
        </p:blipFill>
        <p:spPr>
          <a:xfrm>
            <a:off x="8129325" y="104625"/>
            <a:ext cx="795899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äsentationsvorlage Uni MA final gesendet-neu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